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7" r:id="rId4"/>
    <p:sldId id="270" r:id="rId5"/>
    <p:sldId id="258" r:id="rId6"/>
    <p:sldId id="259" r:id="rId7"/>
    <p:sldId id="266" r:id="rId8"/>
    <p:sldId id="263" r:id="rId9"/>
    <p:sldId id="268" r:id="rId10"/>
    <p:sldId id="273" r:id="rId11"/>
    <p:sldId id="283" r:id="rId12"/>
    <p:sldId id="272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4" r:id="rId21"/>
    <p:sldId id="288" r:id="rId22"/>
    <p:sldId id="289" r:id="rId23"/>
    <p:sldId id="293" r:id="rId24"/>
    <p:sldId id="294" r:id="rId25"/>
    <p:sldId id="274" r:id="rId26"/>
    <p:sldId id="275" r:id="rId27"/>
    <p:sldId id="285" r:id="rId28"/>
    <p:sldId id="286" r:id="rId29"/>
    <p:sldId id="287" r:id="rId30"/>
    <p:sldId id="290" r:id="rId31"/>
    <p:sldId id="291" r:id="rId32"/>
    <p:sldId id="292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5" r:id="rId41"/>
    <p:sldId id="306" r:id="rId42"/>
    <p:sldId id="307" r:id="rId43"/>
    <p:sldId id="308" r:id="rId44"/>
    <p:sldId id="309" r:id="rId45"/>
    <p:sldId id="310" r:id="rId46"/>
    <p:sldId id="312" r:id="rId47"/>
    <p:sldId id="311" r:id="rId48"/>
    <p:sldId id="313" r:id="rId49"/>
    <p:sldId id="314" r:id="rId50"/>
    <p:sldId id="315" r:id="rId51"/>
    <p:sldId id="302" r:id="rId52"/>
    <p:sldId id="303" r:id="rId53"/>
    <p:sldId id="304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32" y="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9135173-4E39-47AE-876A-41671870562B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7BF11D7-A9F8-4BA5-8B15-FDF213D847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135173-4E39-47AE-876A-41671870562B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BF11D7-A9F8-4BA5-8B15-FDF213D847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69135173-4E39-47AE-876A-41671870562B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7BF11D7-A9F8-4BA5-8B15-FDF213D847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135173-4E39-47AE-876A-41671870562B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BF11D7-A9F8-4BA5-8B15-FDF213D847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9135173-4E39-47AE-876A-41671870562B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57BF11D7-A9F8-4BA5-8B15-FDF213D847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135173-4E39-47AE-876A-41671870562B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BF11D7-A9F8-4BA5-8B15-FDF213D847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135173-4E39-47AE-876A-41671870562B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BF11D7-A9F8-4BA5-8B15-FDF213D847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135173-4E39-47AE-876A-41671870562B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BF11D7-A9F8-4BA5-8B15-FDF213D847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9135173-4E39-47AE-876A-41671870562B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BF11D7-A9F8-4BA5-8B15-FDF213D847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135173-4E39-47AE-876A-41671870562B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BF11D7-A9F8-4BA5-8B15-FDF213D847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135173-4E39-47AE-876A-41671870562B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BF11D7-A9F8-4BA5-8B15-FDF213D8470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69135173-4E39-47AE-876A-41671870562B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7BF11D7-A9F8-4BA5-8B15-FDF213D847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Кружковая работа.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Куратор: Тимофеева </a:t>
            </a:r>
          </a:p>
          <a:p>
            <a:r>
              <a:rPr lang="ru-RU" dirty="0" smtClean="0"/>
              <a:t>                Светлана</a:t>
            </a:r>
          </a:p>
          <a:p>
            <a:r>
              <a:rPr lang="ru-RU" dirty="0" smtClean="0"/>
              <a:t>                     Николаевна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43306" y="3105835"/>
            <a:ext cx="32146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В спортивных секциях </a:t>
            </a:r>
          </a:p>
          <a:p>
            <a:r>
              <a:rPr lang="ru-RU" sz="3200" dirty="0" smtClean="0"/>
              <a:t> воспитывается командный дух, товарищеское отношение друг к другу.</a:t>
            </a:r>
          </a:p>
          <a:p>
            <a:pPr>
              <a:buNone/>
            </a:pPr>
            <a:endParaRPr lang="ru-RU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Мини футбол.</a:t>
            </a:r>
            <a:endParaRPr lang="ru-RU" dirty="0"/>
          </a:p>
        </p:txBody>
      </p:sp>
      <p:pic>
        <p:nvPicPr>
          <p:cNvPr id="33794" name="Picture 2" descr="C:\Documents and Settings\Admin\Мои документы\Мои рисунки\мини футбол\DSCN88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Documents and Settings\Admin\Мои документы\Мои рисунки\мини футбол\DSCN88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500042"/>
            <a:ext cx="6462184" cy="59563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</a:t>
            </a:r>
            <a:r>
              <a:rPr lang="ru-RU" dirty="0" err="1" smtClean="0"/>
              <a:t>Тогуз</a:t>
            </a:r>
            <a:r>
              <a:rPr lang="ru-RU" dirty="0" smtClean="0"/>
              <a:t> </a:t>
            </a:r>
            <a:r>
              <a:rPr lang="ru-RU" dirty="0" err="1" smtClean="0"/>
              <a:t>коргол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7650" name="Picture 2" descr="C:\Documents and Settings\Admin\Мои документы\Мои рисунки\DSCN82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Documents and Settings\Admin\Мои документы\Мои рисунки\DSCN82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642918"/>
            <a:ext cx="6462184" cy="5813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Баскетбол</a:t>
            </a:r>
            <a:endParaRPr lang="ru-RU" dirty="0"/>
          </a:p>
        </p:txBody>
      </p:sp>
      <p:pic>
        <p:nvPicPr>
          <p:cNvPr id="29699" name="Picture 3" descr="C:\Documents and Settings\Admin\Мои документы\Мои рисунки\спорт\танец 20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Documents and Settings\Admin\Мои документы\Мои рисунки\баскетбол\DSCN37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357166"/>
            <a:ext cx="6462184" cy="60991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Волейбол</a:t>
            </a:r>
            <a:endParaRPr lang="ru-RU" dirty="0"/>
          </a:p>
        </p:txBody>
      </p:sp>
      <p:pic>
        <p:nvPicPr>
          <p:cNvPr id="31746" name="Picture 2" descr="C:\Documents and Settings\Admin\Мои документы\Мои рисунки\спорт\танец 20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428736"/>
            <a:ext cx="6462184" cy="50276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Documents and Settings\Admin\Мои документы\Мои рисунки\спорт\танец 20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14422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Шахматы</a:t>
            </a:r>
            <a:endParaRPr lang="ru-RU" dirty="0"/>
          </a:p>
        </p:txBody>
      </p:sp>
      <p:pic>
        <p:nvPicPr>
          <p:cNvPr id="34818" name="Picture 2" descr="C:\Documents and Settings\Admin\Мои документы\Мои рисунки\шахматы\DSCN35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Кружок</a:t>
            </a:r>
            <a:r>
              <a:rPr lang="ru-RU" sz="3200" dirty="0" smtClean="0"/>
              <a:t> - традиционная форма добровольного объединения детей, в системе дополнительного образования приобщающая детей к разнообразным </a:t>
            </a:r>
            <a:r>
              <a:rPr lang="ru-RU" sz="3200" dirty="0" err="1" smtClean="0"/>
              <a:t>социокультурным</a:t>
            </a:r>
            <a:r>
              <a:rPr lang="ru-RU" sz="3200" dirty="0" smtClean="0"/>
              <a:t> видам деятельности и расширяющая коммуникативный опыт.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Documents and Settings\Admin\Мои документы\Мои рисунки\шахматы\DSCN35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642918"/>
            <a:ext cx="6462184" cy="5813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ЮИДД</a:t>
            </a:r>
            <a:endParaRPr lang="ru-RU" dirty="0"/>
          </a:p>
        </p:txBody>
      </p:sp>
      <p:pic>
        <p:nvPicPr>
          <p:cNvPr id="37890" name="Picture 2" descr="C:\Documents and Settings\Admin\Мои документы\Мои рисунки\DSCN87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Documents and Settings\Admin\Мои документы\Мои рисунки\DSCN82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857232"/>
            <a:ext cx="6462184" cy="55991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</a:t>
            </a:r>
            <a:r>
              <a:rPr lang="ru-RU" dirty="0" err="1" smtClean="0"/>
              <a:t>Таэквон-до</a:t>
            </a:r>
            <a:endParaRPr lang="ru-RU" dirty="0"/>
          </a:p>
        </p:txBody>
      </p:sp>
      <p:pic>
        <p:nvPicPr>
          <p:cNvPr id="43010" name="Picture 2" descr="C:\Documents and Settings\Admin\Мои документы\Мои рисунки\таэквондо\DSCN88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Documents and Settings\Admin\Мои документы\Мои рисунки\таэквондо\DSCN21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071546"/>
            <a:ext cx="6462184" cy="53848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На занятиях </a:t>
            </a:r>
            <a:r>
              <a:rPr lang="ru-RU" sz="3200" b="1" dirty="0" smtClean="0"/>
              <a:t>по </a:t>
            </a:r>
            <a:r>
              <a:rPr lang="ru-RU" sz="3200" b="1" dirty="0" err="1" smtClean="0"/>
              <a:t>изодеятельности</a:t>
            </a:r>
            <a:r>
              <a:rPr lang="ru-RU" sz="3200" dirty="0" smtClean="0"/>
              <a:t> у детей развивается мелкая моторика, точные движения кистей и пальцев рук, положительно влияет на внимательность, память, зрение и речь, состояние нервных клеток, формируется красивый почерк.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Documents and Settings\Admin\Мои документы\Мои рисунки\DSCN88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571480"/>
            <a:ext cx="6462184" cy="58848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Documents and Settings\Admin\Мои документы\Мои рисунки\DSCN82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857232"/>
            <a:ext cx="6462184" cy="55991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Хореография </a:t>
            </a:r>
            <a:r>
              <a:rPr lang="ru-RU" sz="3200" dirty="0" smtClean="0"/>
              <a:t>– помогает научить чувствовать музыку, научиться соотносить ее с танцем, вместе с регулярными занятиями укрепляется мышечный корсет, формируется общая культура движений, красивая плавная походка.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Documents and Settings\Admin\Мои документы\Мои рисунки\DSCN84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928670"/>
            <a:ext cx="6462184" cy="55276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Кружковая работа, в Новопавловской средней школе- гимназии, одна из форм дополнительного образования детей, заключающаяся в организации кружков различной направленности</a:t>
            </a:r>
            <a:r>
              <a:rPr lang="ru-RU" sz="3200" smtClean="0"/>
              <a:t>. </a:t>
            </a:r>
            <a:endParaRPr lang="ru-RU" sz="32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Documents and Settings\Admin\Мои документы\Мои рисунки\DSCN85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000108"/>
            <a:ext cx="6462184" cy="54562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7" name="Picture 3" descr="C:\Documents and Settings\Admin\Мои документы\Мои рисунки\таневальный\DSCN29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928670"/>
            <a:ext cx="6462184" cy="55276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Documents and Settings\Admin\Мои документы\Мои рисунки\2019 сары- озон\DSCN73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928670"/>
            <a:ext cx="6462184" cy="55276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C:\Documents and Settings\Admin\Мои документы\Мои рисунки\2019 сары- озон\DSCN74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071546"/>
            <a:ext cx="6462184" cy="53848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 smtClean="0"/>
              <a:t>На занятиях </a:t>
            </a:r>
            <a:r>
              <a:rPr lang="ru-RU" sz="3200" b="1" dirty="0" smtClean="0"/>
              <a:t>по вокалу</a:t>
            </a:r>
            <a:r>
              <a:rPr lang="ru-RU" sz="3200" dirty="0" smtClean="0"/>
              <a:t> у ребят развивается слух, память, активизируется речь и вырабатывается дикционные навыки, вырабатывается артистичность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Вокальная группа.</a:t>
            </a:r>
            <a:endParaRPr lang="ru-RU" dirty="0"/>
          </a:p>
        </p:txBody>
      </p:sp>
      <p:pic>
        <p:nvPicPr>
          <p:cNvPr id="47106" name="Picture 2" descr="C:\Documents and Settings\Admin\Мои документы\Мои рисунки\2019 сары- озон\DSCN74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C:\Documents and Settings\Admin\Мои документы\Мои рисунки\2019 сары- озон\DSCN74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857232"/>
            <a:ext cx="6462184" cy="55991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Хор</a:t>
            </a:r>
            <a:endParaRPr lang="ru-RU" dirty="0"/>
          </a:p>
        </p:txBody>
      </p:sp>
      <p:pic>
        <p:nvPicPr>
          <p:cNvPr id="49154" name="Picture 2" descr="C:\Documents and Settings\Admin\Мои документы\Мои рисунки\Хор\DSCN28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Фольклор</a:t>
            </a:r>
            <a:endParaRPr lang="ru-RU" dirty="0"/>
          </a:p>
        </p:txBody>
      </p:sp>
      <p:pic>
        <p:nvPicPr>
          <p:cNvPr id="50178" name="Picture 2" descr="C:\Documents and Settings\Admin\Мои документы\Мои рисунки\фольклор\DSCN28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C:\Documents and Settings\Admin\Мои документы\Мои рисунки\фольклор\DSCN28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928670"/>
            <a:ext cx="6462184" cy="55276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/>
              <a:t>Цели организации работы в школе:</a:t>
            </a:r>
            <a:endParaRPr lang="ru-RU" dirty="0" smtClean="0"/>
          </a:p>
          <a:p>
            <a:pPr lvl="0"/>
            <a:r>
              <a:rPr lang="ru-RU" dirty="0" err="1" smtClean="0"/>
              <a:t>Всесторонее</a:t>
            </a:r>
            <a:r>
              <a:rPr lang="ru-RU" dirty="0" smtClean="0"/>
              <a:t> развитие познавательных, творческих, спортивных и прикладных способностей учащихся.</a:t>
            </a:r>
          </a:p>
          <a:p>
            <a:pPr lvl="0"/>
            <a:r>
              <a:rPr lang="ru-RU" dirty="0" smtClean="0"/>
              <a:t>Формирование более устойчивых и целенаправленных интересов к определенным видам практической деятельности.</a:t>
            </a:r>
          </a:p>
          <a:p>
            <a:pPr lvl="0"/>
            <a:r>
              <a:rPr lang="ru-RU" dirty="0" smtClean="0"/>
              <a:t>Реализации потребностей учащихся в дополнительном образовании</a:t>
            </a:r>
          </a:p>
          <a:p>
            <a:pPr lvl="0"/>
            <a:r>
              <a:rPr lang="ru-RU" dirty="0" smtClean="0"/>
              <a:t>Интеллектуальное и духовное развитие учащихся.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сувенир</a:t>
            </a:r>
            <a:endParaRPr lang="ru-RU" dirty="0"/>
          </a:p>
        </p:txBody>
      </p:sp>
      <p:pic>
        <p:nvPicPr>
          <p:cNvPr id="1026" name="Picture 2" descr="C:\Documents and Settings\Admin\Мои документы\Мои рисунки\DSCN82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Admin\Мои документы\Мои рисунки\DSCN8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49513" y="-1838325"/>
            <a:ext cx="14044613" cy="10534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Рукоделие</a:t>
            </a:r>
            <a:endParaRPr lang="ru-RU" dirty="0"/>
          </a:p>
        </p:txBody>
      </p:sp>
      <p:pic>
        <p:nvPicPr>
          <p:cNvPr id="3074" name="Picture 2" descr="C:\Documents and Settings\Admin\Мои документы\Мои рисунки\DSCN82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Admin\Мои документы\Мои рисунки\DSCN82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Лоскуток</a:t>
            </a:r>
            <a:endParaRPr lang="ru-RU" dirty="0"/>
          </a:p>
        </p:txBody>
      </p:sp>
      <p:pic>
        <p:nvPicPr>
          <p:cNvPr id="5122" name="Picture 2" descr="C:\Documents and Settings\Admin\Мои документы\Мои рисунки\DSCN82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Admin\Мои документы\Мои рисунки\DSCN82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071546"/>
            <a:ext cx="6462184" cy="53848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Admin\Мои документы\Мои рисунки\DSCN88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785794"/>
            <a:ext cx="6462184" cy="5670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Театральное искусство</a:t>
            </a:r>
            <a:endParaRPr lang="ru-RU" dirty="0"/>
          </a:p>
        </p:txBody>
      </p:sp>
      <p:pic>
        <p:nvPicPr>
          <p:cNvPr id="8194" name="Picture 2" descr="C:\Documents and Settings\Admin\Мои документы\Мои рисунки\DSCN88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714356"/>
            <a:ext cx="6429420" cy="574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</a:t>
            </a:r>
            <a:r>
              <a:rPr lang="ru-RU" dirty="0" err="1" smtClean="0"/>
              <a:t>Манас</a:t>
            </a:r>
            <a:endParaRPr lang="ru-RU" dirty="0"/>
          </a:p>
        </p:txBody>
      </p:sp>
      <p:pic>
        <p:nvPicPr>
          <p:cNvPr id="9218" name="Picture 2" descr="C:\Documents and Settings\Admin\Мои документы\Мои рисунки\2019 сары- озон\DSCN73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7012540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Задача кружков - углублять и расширять кругозор учащихся, удовлетворять их интересы и запросы, развивать творческие способности, прививать практические умения и навыки и приобщать к общественно полезному труду.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Admin\Мои документы\Мои рисунки\2019 сары- озон\DSCN73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49513" y="-1838325"/>
            <a:ext cx="14044613" cy="10534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dirty="0" smtClean="0"/>
              <a:t>Очень важно, чтобы результаты деятельности учащихся в кружках становились достоянием всей школы, чтобы эта работа носила общественно-полезный характер, находила отражение в организации школьных вечеров, конкурсов и олимпиад, диспутов, школьных выставок, выставок детского творчества, школьных музеев.</a:t>
            </a:r>
            <a:endParaRPr lang="ru-RU" sz="28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7239000" cy="5741380"/>
          </a:xfrm>
        </p:spPr>
        <p:txBody>
          <a:bodyPr>
            <a:normAutofit/>
          </a:bodyPr>
          <a:lstStyle/>
          <a:p>
            <a:r>
              <a:rPr lang="ru-RU" sz="3000" dirty="0" smtClean="0"/>
              <a:t>Таким образом, кружковая работа проводится с целью удовлетворения индивидуальных интересов и склонностей, развития творческих способностей, а также с целью организации их досуга. Она служит средством профессиональной ориентации учащихся, в которой тесно переплетаются образовательные, развивающие, а главное воспитательные задачи.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71612"/>
            <a:ext cx="6858048" cy="48463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8000" dirty="0" smtClean="0"/>
              <a:t>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7188" y="3500438"/>
            <a:ext cx="2428875" cy="1214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chemeClr val="bg2"/>
                </a:solidFill>
                <a:ea typeface="Arial" charset="0"/>
                <a:cs typeface="Arial" charset="0"/>
              </a:rPr>
              <a:t>Формирование ответственности, самостоятельности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7188" y="5286375"/>
            <a:ext cx="2428875" cy="1214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chemeClr val="bg2"/>
                </a:solidFill>
                <a:ea typeface="Arial" charset="0"/>
                <a:cs typeface="Arial" charset="0"/>
              </a:rPr>
              <a:t>Повышение самооценки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429375" y="5214938"/>
            <a:ext cx="2428875" cy="1214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chemeClr val="bg2"/>
                </a:solidFill>
                <a:ea typeface="Arial" charset="0"/>
                <a:cs typeface="Arial" charset="0"/>
              </a:rPr>
              <a:t>Общение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29000" y="3500438"/>
            <a:ext cx="2428875" cy="1214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29000" y="1714500"/>
            <a:ext cx="2428875" cy="1214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5750" y="1785938"/>
            <a:ext cx="2428875" cy="1214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chemeClr val="bg2"/>
                </a:solidFill>
                <a:ea typeface="Arial" charset="0"/>
                <a:cs typeface="Arial" charset="0"/>
              </a:rPr>
              <a:t>Способ организации досуга ребенка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29000" y="5286375"/>
            <a:ext cx="2428875" cy="1214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rgbClr val="FFFFFF"/>
                </a:solidFill>
                <a:ea typeface="Arial" charset="0"/>
                <a:cs typeface="Arial" charset="0"/>
              </a:rPr>
              <a:t>Смена</a:t>
            </a:r>
          </a:p>
          <a:p>
            <a:pPr algn="ctr"/>
            <a:r>
              <a:rPr lang="ru-RU" b="1">
                <a:solidFill>
                  <a:srgbClr val="FFFFFF"/>
                </a:solidFill>
                <a:ea typeface="Arial" charset="0"/>
                <a:cs typeface="Arial" charset="0"/>
              </a:rPr>
              <a:t> обстановки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429375" y="3429000"/>
            <a:ext cx="2428875" cy="1214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chemeClr val="bg2"/>
                </a:solidFill>
                <a:ea typeface="Arial" charset="0"/>
                <a:cs typeface="Arial" charset="0"/>
              </a:rPr>
              <a:t>Смена круга </a:t>
            </a:r>
          </a:p>
          <a:p>
            <a:pPr algn="ctr"/>
            <a:r>
              <a:rPr lang="ru-RU" b="1">
                <a:solidFill>
                  <a:schemeClr val="bg2"/>
                </a:solidFill>
                <a:ea typeface="Arial" charset="0"/>
                <a:cs typeface="Arial" charset="0"/>
              </a:rPr>
              <a:t>общения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57938" y="1785938"/>
            <a:ext cx="2428875" cy="1214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3571875" y="3429000"/>
            <a:ext cx="2000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bg2"/>
                </a:solidFill>
                <a:latin typeface="Calibri" pitchFamily="34" charset="0"/>
              </a:rPr>
              <a:t>Занятия в кружке – это…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3357563" y="2000250"/>
            <a:ext cx="2286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bg2"/>
                </a:solidFill>
                <a:latin typeface="Calibri" pitchFamily="34" charset="0"/>
              </a:rPr>
              <a:t>Смена вида деятельности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6500813" y="2000250"/>
            <a:ext cx="22145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bg2"/>
                </a:solidFill>
                <a:latin typeface="Calibri" pitchFamily="34" charset="0"/>
              </a:rPr>
              <a:t>Смена стиля общения</a:t>
            </a:r>
          </a:p>
        </p:txBody>
      </p:sp>
      <p:sp>
        <p:nvSpPr>
          <p:cNvPr id="16" name="Стрелка вправо 15"/>
          <p:cNvSpPr/>
          <p:nvPr/>
        </p:nvSpPr>
        <p:spPr>
          <a:xfrm rot="12945552">
            <a:off x="2590800" y="3019425"/>
            <a:ext cx="990600" cy="36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16200000">
            <a:off x="4322763" y="3035300"/>
            <a:ext cx="571500" cy="358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9187403">
            <a:off x="5727700" y="3090863"/>
            <a:ext cx="866775" cy="358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5880100" y="3894138"/>
            <a:ext cx="550863" cy="358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2920070">
            <a:off x="5610226" y="4811712"/>
            <a:ext cx="990600" cy="358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5400000">
            <a:off x="4322763" y="4821237"/>
            <a:ext cx="571500" cy="358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8085470">
            <a:off x="2611438" y="4860925"/>
            <a:ext cx="1028700" cy="358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10800000">
            <a:off x="2786063" y="3929063"/>
            <a:ext cx="642937" cy="358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Существует большое количество самых разнообразных кружков. Виды кружков: предметные (по учебным дисциплинам в соответствии с образовательными программами), художественно-эстетические (изо, музыкальные, хореографические, хоровые, сувенир, </a:t>
            </a:r>
            <a:r>
              <a:rPr lang="ru-RU" dirty="0" err="1" smtClean="0"/>
              <a:t>итд</a:t>
            </a:r>
            <a:r>
              <a:rPr lang="ru-RU" dirty="0" smtClean="0"/>
              <a:t>) физкультурно-спортивные (шахматы, </a:t>
            </a:r>
            <a:r>
              <a:rPr lang="ru-RU" dirty="0" err="1" smtClean="0"/>
              <a:t>таэквон-до,баскетбол</a:t>
            </a:r>
            <a:r>
              <a:rPr lang="ru-RU" dirty="0" smtClean="0"/>
              <a:t>, </a:t>
            </a:r>
            <a:r>
              <a:rPr lang="ru-RU" dirty="0" err="1" smtClean="0"/>
              <a:t>волейбол,тогуз</a:t>
            </a:r>
            <a:r>
              <a:rPr lang="ru-RU" dirty="0" smtClean="0"/>
              <a:t> </a:t>
            </a:r>
            <a:r>
              <a:rPr lang="ru-RU" dirty="0" err="1" smtClean="0"/>
              <a:t>коргол</a:t>
            </a:r>
            <a:r>
              <a:rPr lang="ru-RU" dirty="0" smtClean="0"/>
              <a:t>, мини футбол, лёгкая атлетика) 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Занятия проводятся во внеурочное время, согласно расписания. Программы кружка, в отличие от учебных школьных программ, не имеют обязательного характера, являются примерными и могут изменяться в зависимости от местных условий, состава членов кружка, их интересов и подготовки. Формы воспитания, используемые в кружковой работе, соответствуют методике образования детей.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i="1" dirty="0" smtClean="0"/>
              <a:t>«Дети должны жить в мире красоты, игры,</a:t>
            </a:r>
            <a:r>
              <a:rPr lang="ru-RU" b="1" i="1" dirty="0" smtClean="0"/>
              <a:t> 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сказки, музыки, рисунка, фантазии, творчества.» </a:t>
            </a:r>
          </a:p>
          <a:p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b="1" dirty="0" smtClean="0"/>
              <a:t>В.А.Сухомлинский</a:t>
            </a:r>
            <a:endParaRPr lang="ru-RU" b="1" i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 smtClean="0"/>
              <a:t>Учащимися, нашей школы, которые регулярно посещают кружки, были достигнуты высокие результаты на школьных и выездных мероприятиях (олимпиады, конкурсы) как в индивидуальном, так и в командном участии.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155</TotalTime>
  <Words>425</Words>
  <Application>Microsoft Office PowerPoint</Application>
  <PresentationFormat>Экран (4:3)</PresentationFormat>
  <Paragraphs>55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Изящная</vt:lpstr>
      <vt:lpstr>Кружковая работа.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       Мини футбол.</vt:lpstr>
      <vt:lpstr>Слайд 12</vt:lpstr>
      <vt:lpstr>         Тогуз коргол.</vt:lpstr>
      <vt:lpstr>Слайд 14</vt:lpstr>
      <vt:lpstr>              Баскетбол</vt:lpstr>
      <vt:lpstr>Слайд 16</vt:lpstr>
      <vt:lpstr>              Волейбол</vt:lpstr>
      <vt:lpstr>Слайд 18</vt:lpstr>
      <vt:lpstr>            Шахматы</vt:lpstr>
      <vt:lpstr>Слайд 20</vt:lpstr>
      <vt:lpstr>               ЮИДД</vt:lpstr>
      <vt:lpstr>Слайд 22</vt:lpstr>
      <vt:lpstr>          Таэквон-до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   </vt:lpstr>
      <vt:lpstr>     Вокальная группа.</vt:lpstr>
      <vt:lpstr>Слайд 36</vt:lpstr>
      <vt:lpstr>                   Хор</vt:lpstr>
      <vt:lpstr>             Фольклор</vt:lpstr>
      <vt:lpstr>Слайд 39</vt:lpstr>
      <vt:lpstr>               сувенир</vt:lpstr>
      <vt:lpstr>Слайд 41</vt:lpstr>
      <vt:lpstr>          Рукоделие</vt:lpstr>
      <vt:lpstr>Слайд 43</vt:lpstr>
      <vt:lpstr>            Лоскуток</vt:lpstr>
      <vt:lpstr>Слайд 45</vt:lpstr>
      <vt:lpstr>Слайд 46</vt:lpstr>
      <vt:lpstr> Театральное искусство</vt:lpstr>
      <vt:lpstr>Слайд 48</vt:lpstr>
      <vt:lpstr>                Манас</vt:lpstr>
      <vt:lpstr>Слайд 50</vt:lpstr>
      <vt:lpstr>Слайд 51</vt:lpstr>
      <vt:lpstr>Слайд 52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Кружковая работа.</dc:title>
  <dc:creator>Admin</dc:creator>
  <cp:lastModifiedBy>Admin</cp:lastModifiedBy>
  <cp:revision>20</cp:revision>
  <dcterms:created xsi:type="dcterms:W3CDTF">2021-02-21T08:02:27Z</dcterms:created>
  <dcterms:modified xsi:type="dcterms:W3CDTF">2022-10-14T07:52:08Z</dcterms:modified>
</cp:coreProperties>
</file>